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28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76"/>
    <p:restoredTop sz="94364"/>
  </p:normalViewPr>
  <p:slideViewPr>
    <p:cSldViewPr snapToGrid="0">
      <p:cViewPr varScale="1">
        <p:scale>
          <a:sx n="113" d="100"/>
          <a:sy n="113" d="100"/>
        </p:scale>
        <p:origin x="984" y="176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8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464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4224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Data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Structure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and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Algorithms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00F24FF-A447-F006-4A6E-4FEA6FBA58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520" y="0"/>
            <a:ext cx="899480" cy="16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Data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Structure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and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Algorithms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endParaRPr kumimoji="1" lang="zh-CN" alt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 dirty="0"/>
              <a:t>Saying</a:t>
            </a:r>
            <a:endParaRPr kumimoji="1" lang="zh-CN" alt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 dirty="0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563" y="707053"/>
            <a:ext cx="1171401" cy="12144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kumimoji="1" lang="en-US" altLang="zh-CN" dirty="0"/>
              <a:t>#</a:t>
            </a:r>
            <a:endParaRPr kumimoji="1" lang="zh-CN" alt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 dirty="0"/>
              <a:t>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Data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Structure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and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Algorithms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1/30/24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4651022" y="2220461"/>
            <a:ext cx="3948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CN" sz="4000" dirty="0"/>
              <a:t>栈</a:t>
            </a:r>
            <a:r>
              <a:rPr kumimoji="1" lang="zh-CN" altLang="en-US" sz="4000" dirty="0"/>
              <a:t>与递归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068712" y="882127"/>
            <a:ext cx="332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4</a:t>
            </a:r>
            <a:endParaRPr kumimoji="1" lang="zh-CN" altLang="en-US" sz="4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0B1E6A-789E-7975-6051-9DA69CB00F23}"/>
              </a:ext>
            </a:extLst>
          </p:cNvPr>
          <p:cNvGrpSpPr/>
          <p:nvPr/>
        </p:nvGrpSpPr>
        <p:grpSpPr>
          <a:xfrm>
            <a:off x="2133600" y="3753436"/>
            <a:ext cx="6466209" cy="1846660"/>
            <a:chOff x="-3903304" y="2695564"/>
            <a:chExt cx="10766683" cy="1846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CDDDA6-FD9F-AE48-A775-0D3C52780DBB}"/>
                </a:ext>
              </a:extLst>
            </p:cNvPr>
            <p:cNvSpPr txBox="1"/>
            <p:nvPr/>
          </p:nvSpPr>
          <p:spPr>
            <a:xfrm>
              <a:off x="-3903304" y="2695564"/>
              <a:ext cx="10766683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i="1" dirty="0">
                  <a:solidFill>
                    <a:srgbClr val="5985A6"/>
                  </a:solidFill>
                  <a:latin typeface="Crimson"/>
                </a:rPr>
                <a:t>Two roads diverged in a yellow wood,</a:t>
              </a:r>
            </a:p>
            <a:p>
              <a:pPr algn="r"/>
              <a:r>
                <a:rPr lang="en-US" altLang="zh-CN" i="1" dirty="0">
                  <a:solidFill>
                    <a:srgbClr val="5985A6"/>
                  </a:solidFill>
                  <a:latin typeface="Crimson"/>
                </a:rPr>
                <a:t>And sorry I could not travel both</a:t>
              </a:r>
            </a:p>
            <a:p>
              <a:pPr algn="r"/>
              <a:r>
                <a:rPr lang="en-US" altLang="zh-CN" i="1" dirty="0">
                  <a:solidFill>
                    <a:srgbClr val="5985A6"/>
                  </a:solidFill>
                  <a:latin typeface="Crimson"/>
                </a:rPr>
                <a:t>And be one traveler, long I stood</a:t>
              </a:r>
            </a:p>
            <a:p>
              <a:pPr algn="r"/>
              <a:r>
                <a:rPr lang="en-US" altLang="zh-CN" i="1" dirty="0">
                  <a:solidFill>
                    <a:srgbClr val="5985A6"/>
                  </a:solidFill>
                  <a:latin typeface="Crimson"/>
                </a:rPr>
                <a:t>And looked down one as far as I could</a:t>
              </a:r>
            </a:p>
            <a:p>
              <a:pPr algn="r"/>
              <a:r>
                <a:rPr lang="en-US" altLang="zh-CN" i="1" dirty="0">
                  <a:solidFill>
                    <a:srgbClr val="5985A6"/>
                  </a:solidFill>
                  <a:latin typeface="Crimson"/>
                </a:rPr>
                <a:t>To where it bent in the undergrowth;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1B47FA-140F-554A-2421-722121C87080}"/>
                </a:ext>
              </a:extLst>
            </p:cNvPr>
            <p:cNvSpPr txBox="1"/>
            <p:nvPr/>
          </p:nvSpPr>
          <p:spPr>
            <a:xfrm>
              <a:off x="-3452182" y="4172892"/>
              <a:ext cx="103155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dirty="0">
                  <a:solidFill>
                    <a:srgbClr val="7AA0B8"/>
                  </a:solidFill>
                  <a:latin typeface="Crimson"/>
                </a:rPr>
                <a:t>by</a:t>
              </a:r>
              <a:r>
                <a:rPr lang="zh-CN" altLang="en-US" dirty="0">
                  <a:solidFill>
                    <a:srgbClr val="7AA0B8"/>
                  </a:solidFill>
                  <a:latin typeface="Crimson"/>
                </a:rPr>
                <a:t> </a:t>
              </a:r>
              <a:r>
                <a:rPr lang="en-US" altLang="zh-CN" dirty="0">
                  <a:solidFill>
                    <a:srgbClr val="7AA0B8"/>
                  </a:solidFill>
                  <a:latin typeface="Crimson"/>
                </a:rPr>
                <a:t>Robert</a:t>
              </a:r>
              <a:r>
                <a:rPr lang="zh-CN" altLang="en-US" dirty="0">
                  <a:solidFill>
                    <a:srgbClr val="7AA0B8"/>
                  </a:solidFill>
                  <a:latin typeface="Crimson"/>
                </a:rPr>
                <a:t> </a:t>
              </a:r>
              <a:r>
                <a:rPr lang="en-US" altLang="zh-CN" dirty="0">
                  <a:solidFill>
                    <a:srgbClr val="7AA0B8"/>
                  </a:solidFill>
                  <a:latin typeface="Crimson"/>
                </a:rPr>
                <a:t>Frost</a:t>
              </a:r>
              <a:r>
                <a:rPr lang="en-US" altLang="zh-CN" i="1" dirty="0">
                  <a:solidFill>
                    <a:srgbClr val="7AA0B8"/>
                  </a:solidFill>
                  <a:latin typeface="Crimson"/>
                </a:rPr>
                <a:t>,</a:t>
              </a:r>
              <a:r>
                <a:rPr lang="zh-CN" altLang="en-US" i="1" dirty="0">
                  <a:solidFill>
                    <a:srgbClr val="7AA0B8"/>
                  </a:solidFill>
                  <a:latin typeface="Crimson"/>
                </a:rPr>
                <a:t> </a:t>
              </a:r>
              <a:r>
                <a:rPr lang="en-US" altLang="zh-CN" i="1" dirty="0">
                  <a:solidFill>
                    <a:srgbClr val="7AA0B8"/>
                  </a:solidFill>
                  <a:latin typeface="Crimson"/>
                </a:rPr>
                <a:t>The</a:t>
              </a:r>
              <a:r>
                <a:rPr lang="zh-CN" altLang="en-US" i="1" dirty="0">
                  <a:solidFill>
                    <a:srgbClr val="7AA0B8"/>
                  </a:solidFill>
                  <a:latin typeface="Crimson"/>
                </a:rPr>
                <a:t> </a:t>
              </a:r>
              <a:r>
                <a:rPr lang="en-US" altLang="zh-CN" i="1" dirty="0">
                  <a:solidFill>
                    <a:srgbClr val="7AA0B8"/>
                  </a:solidFill>
                  <a:latin typeface="Crimson"/>
                </a:rPr>
                <a:t>Road</a:t>
              </a:r>
              <a:r>
                <a:rPr lang="zh-CN" altLang="en-US" i="1" dirty="0">
                  <a:solidFill>
                    <a:srgbClr val="7AA0B8"/>
                  </a:solidFill>
                  <a:latin typeface="Crimson"/>
                </a:rPr>
                <a:t> </a:t>
              </a:r>
              <a:r>
                <a:rPr lang="en-US" altLang="zh-CN" i="1" dirty="0">
                  <a:solidFill>
                    <a:srgbClr val="7AA0B8"/>
                  </a:solidFill>
                  <a:latin typeface="Crimson"/>
                </a:rPr>
                <a:t>Not</a:t>
              </a:r>
              <a:r>
                <a:rPr lang="zh-CN" altLang="en-US" i="1" dirty="0">
                  <a:solidFill>
                    <a:srgbClr val="7AA0B8"/>
                  </a:solidFill>
                  <a:latin typeface="Crimson"/>
                </a:rPr>
                <a:t> </a:t>
              </a:r>
              <a:r>
                <a:rPr lang="en-US" altLang="zh-CN" i="1" dirty="0">
                  <a:solidFill>
                    <a:srgbClr val="7AA0B8"/>
                  </a:solidFill>
                  <a:latin typeface="Crimson"/>
                </a:rPr>
                <a:t>Taken</a:t>
              </a:r>
              <a:endParaRPr lang="zh-CN" altLang="en-US" i="1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260CCE-3ACA-F7D4-BD4F-1C2E021CA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91" y="611608"/>
            <a:ext cx="4562634" cy="3753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1C0EB-B257-EF46-C474-73977E2E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0C0702-A1D5-EFD9-F3AE-B06E9549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Hanoi</a:t>
            </a:r>
            <a:r>
              <a:rPr kumimoji="1" lang="zh-CN" altLang="en-US" dirty="0"/>
              <a:t> 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923DC-5CE8-8B50-24AB-6B5A35D3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69" y="1342410"/>
            <a:ext cx="7008061" cy="478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B7109-16A5-1A57-454B-32C69372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8093F-22BA-0C61-07F7-43674910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完全可以改为非递归的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6C9C4-F098-CEE1-3AE9-01067746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755" y="1122980"/>
            <a:ext cx="6976533" cy="49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760C26-CEE0-7846-8F1D-11236A69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20FAB3-E88F-7D20-A6AB-7DBCC1DD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Attention!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B27348-E27A-AB1E-F461-ED3683FC5DD5}"/>
              </a:ext>
            </a:extLst>
          </p:cNvPr>
          <p:cNvSpPr/>
          <p:nvPr/>
        </p:nvSpPr>
        <p:spPr>
          <a:xfrm>
            <a:off x="1094453" y="1327418"/>
            <a:ext cx="6955093" cy="1230489"/>
          </a:xfrm>
          <a:prstGeom prst="rect">
            <a:avLst/>
          </a:prstGeom>
          <a:solidFill>
            <a:schemeClr val="accent4">
              <a:lumMod val="40000"/>
              <a:lumOff val="60000"/>
              <a:alpha val="75518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rgbClr val="FF0000"/>
                </a:solidFill>
                <a:latin typeface="+mj-ea"/>
                <a:ea typeface="+mj-ea"/>
                <a:cs typeface="Consolas" panose="020B0609020204030204" pitchFamily="49" charset="0"/>
              </a:rPr>
              <a:t>一定</a:t>
            </a:r>
            <a:r>
              <a:rPr kumimoji="1" lang="zh-CN" altLang="en-US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要知道递归程序是怎么执行的</a:t>
            </a:r>
            <a:r>
              <a:rPr kumimoji="1" lang="en-US" altLang="zh-CN" sz="32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!</a:t>
            </a:r>
            <a:endParaRPr kumimoji="1" lang="zh-CN" altLang="en-US" sz="32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B07CB-A7E3-4065-D6C5-14098C24B45D}"/>
              </a:ext>
            </a:extLst>
          </p:cNvPr>
          <p:cNvSpPr txBox="1"/>
          <p:nvPr/>
        </p:nvSpPr>
        <p:spPr>
          <a:xfrm>
            <a:off x="914400" y="2844801"/>
            <a:ext cx="70038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比喻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晚自习看课外书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老师来了让你写作业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把作业放在课外书上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作业写完了</a:t>
            </a:r>
            <a:r>
              <a:rPr kumimoji="1" lang="en-US" altLang="zh-CN" sz="2400" dirty="0">
                <a:sym typeface="Wingdings" pitchFamily="2" charset="2"/>
              </a:rPr>
              <a:t>,</a:t>
            </a:r>
            <a:r>
              <a:rPr kumimoji="1" lang="zh-CN" altLang="en-US" sz="2400" dirty="0">
                <a:sym typeface="Wingdings" pitchFamily="2" charset="2"/>
              </a:rPr>
              <a:t> 拿走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接着从刚刚的地方看课外书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06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066F8-FD69-3E33-C5D3-4B78A72D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62122D-94E5-F604-CD55-EC4252C7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玩游戏与搜索</a:t>
            </a:r>
          </a:p>
        </p:txBody>
      </p:sp>
    </p:spTree>
    <p:extLst>
      <p:ext uri="{BB962C8B-B14F-4D97-AF65-F5344CB8AC3E}">
        <p14:creationId xmlns:p14="http://schemas.microsoft.com/office/powerpoint/2010/main" val="195317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71BA78-4A5D-5C60-B4C3-B3658443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2B36228-3965-A5EF-6479-1CA2724753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 皇后问题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2B36228-3965-A5EF-6479-1CA272475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1" t="-18182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F64829C-F05D-02A2-59A8-CE4370E273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339" y="1219199"/>
            <a:ext cx="7482300" cy="268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16845-6621-5953-CA5E-88431B36D8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0977" y="3429000"/>
            <a:ext cx="3984978" cy="28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92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06F5D3-CEF9-5C8F-3938-E12FDF09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CD549-93D8-8F62-317F-7B302BC0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95891-BEC0-586F-3FB1-A8771342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6" y="1377243"/>
            <a:ext cx="7356467" cy="36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1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2E6F99-B8F4-601D-13AA-669C9441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7F2E12-6E6D-A4BD-05FE-E6BEC080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框架</a:t>
            </a:r>
            <a:r>
              <a:rPr kumimoji="1" lang="en-US" altLang="zh-CN" dirty="0"/>
              <a:t>:</a:t>
            </a:r>
            <a:r>
              <a:rPr kumimoji="1" lang="zh-CN" altLang="en-US" dirty="0"/>
              <a:t> 所有的尝试游戏都可以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BE466-0796-C30C-AAFE-71CC549A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380067"/>
            <a:ext cx="53975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CCEF1-A56C-F234-443C-CFBBC27C76A5}"/>
              </a:ext>
            </a:extLst>
          </p:cNvPr>
          <p:cNvSpPr txBox="1"/>
          <p:nvPr/>
        </p:nvSpPr>
        <p:spPr>
          <a:xfrm>
            <a:off x="643467" y="4278489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当然有些会超过预期时间</a:t>
            </a:r>
          </a:p>
        </p:txBody>
      </p:sp>
    </p:spTree>
    <p:extLst>
      <p:ext uri="{BB962C8B-B14F-4D97-AF65-F5344CB8AC3E}">
        <p14:creationId xmlns:p14="http://schemas.microsoft.com/office/powerpoint/2010/main" val="385910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81429-2120-2386-B1B6-342AD449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EC35FA-17FB-F104-8961-BBB1C5E2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更多的例子</a:t>
            </a:r>
          </a:p>
        </p:txBody>
      </p:sp>
    </p:spTree>
    <p:extLst>
      <p:ext uri="{BB962C8B-B14F-4D97-AF65-F5344CB8AC3E}">
        <p14:creationId xmlns:p14="http://schemas.microsoft.com/office/powerpoint/2010/main" val="284678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9A837-D16B-A976-3E09-19839EBD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725A1-97F8-16E1-B1AB-7AEA5258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Subset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BA8C7-5D27-D4E5-86DC-67BDC42CD2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0" y="1040524"/>
            <a:ext cx="8124613" cy="2244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FA35C-7161-B414-38D8-E4DE5FF0ED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0" y="3740328"/>
            <a:ext cx="7909280" cy="15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2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E82D0A-C5F4-22C8-44A6-56A4334C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F1AFF-32DE-E380-F98B-8BB8D365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时间复杂度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89225-1ECA-4778-FBBF-7A1FE464F1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8834" y="4329824"/>
            <a:ext cx="45847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8AA8-67A5-04D9-E7D2-7014DD87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040524"/>
            <a:ext cx="5943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C5DB5-D1DB-8290-893C-83F1597A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10FA41-29C8-FB01-840E-5070ABF4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</a:t>
            </a:r>
          </a:p>
        </p:txBody>
      </p:sp>
    </p:spTree>
    <p:extLst>
      <p:ext uri="{BB962C8B-B14F-4D97-AF65-F5344CB8AC3E}">
        <p14:creationId xmlns:p14="http://schemas.microsoft.com/office/powerpoint/2010/main" val="61990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2EAAD4-689C-260B-03F8-A756655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ECF65C-B8B2-D808-E6F2-C10E0E36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C30CA-6E0A-9E84-4113-7AF5A385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395" y="1040524"/>
            <a:ext cx="8237955" cy="1353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032BD-AADA-E984-7EE9-DDBB31192A13}"/>
              </a:ext>
            </a:extLst>
          </p:cNvPr>
          <p:cNvSpPr txBox="1"/>
          <p:nvPr/>
        </p:nvSpPr>
        <p:spPr>
          <a:xfrm>
            <a:off x="620889" y="2810933"/>
            <a:ext cx="82173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each recursive call requires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portion of the input data we have</a:t>
            </a:r>
            <a:r>
              <a:rPr lang="zh-CN" altLang="en-US" sz="2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not yet processed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a suitable summary of the decisions we have already</a:t>
            </a:r>
            <a:br>
              <a:rPr lang="en-US" sz="2400" dirty="0"/>
            </a:br>
            <a:r>
              <a:rPr lang="en-US" sz="2400" b="0" i="0" dirty="0">
                <a:effectLst/>
                <a:latin typeface="Arial" panose="020B0604020202020204" pitchFamily="34" charset="0"/>
              </a:rPr>
              <a:t>made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</a:rPr>
              <a:t>as</a:t>
            </a:r>
            <a:r>
              <a:rPr kumimoji="1" lang="zh-CN" altLang="en-US" sz="2400" dirty="0"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</a:rPr>
              <a:t>small</a:t>
            </a:r>
            <a:r>
              <a:rPr kumimoji="1" lang="zh-CN" altLang="en-US" sz="2400" dirty="0"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</a:rPr>
              <a:t>as</a:t>
            </a:r>
            <a:r>
              <a:rPr kumimoji="1" lang="zh-CN" altLang="en-US" sz="2400" dirty="0"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</a:rPr>
              <a:t>possible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5770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EF318-EFFE-1F34-5589-F0335275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1F8BE-0483-4BF1-0C06-84C5CC86C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 </a:t>
            </a:r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Segmentation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7E16F-3F88-8012-5489-CB526D29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19" y="1280583"/>
            <a:ext cx="6230761" cy="546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14DB9-FF76-A1FE-90D6-E076A50A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53" y="2008752"/>
            <a:ext cx="6663267" cy="1231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8AE99-B434-6908-D2AA-105BD86C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484" y="3421988"/>
            <a:ext cx="3433938" cy="27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7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D8250-0461-C625-B121-33BCA8E9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AABF-C002-0289-C5EE-8B19F97A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</a:t>
            </a:r>
            <a:r>
              <a:rPr kumimoji="1" lang="en-US" altLang="zh-CN" dirty="0"/>
              <a:t>ongest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</a:t>
            </a:r>
            <a:r>
              <a:rPr kumimoji="1" lang="en-US" altLang="zh-CN" dirty="0"/>
              <a:t>ncreasing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</a:t>
            </a:r>
            <a:r>
              <a:rPr kumimoji="1" lang="en-US" altLang="zh-CN" dirty="0"/>
              <a:t>equence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B3356-4100-C877-46F9-5F56DCF35612}"/>
              </a:ext>
            </a:extLst>
          </p:cNvPr>
          <p:cNvSpPr txBox="1"/>
          <p:nvPr/>
        </p:nvSpPr>
        <p:spPr>
          <a:xfrm>
            <a:off x="801510" y="1354667"/>
            <a:ext cx="788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given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A[1..n],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compute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longest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possible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sequence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whose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elements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increasing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order.</a:t>
            </a:r>
            <a:r>
              <a:rPr kumimoji="1" lang="zh-CN" alt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0810C-22D1-6860-FE59-40B2981BD37E}"/>
              </a:ext>
            </a:extLst>
          </p:cNvPr>
          <p:cNvSpPr txBox="1"/>
          <p:nvPr/>
        </p:nvSpPr>
        <p:spPr>
          <a:xfrm>
            <a:off x="867515" y="2339803"/>
            <a:ext cx="7257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decide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each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j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order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whether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include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A[j]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sequence</a:t>
            </a:r>
            <a:endParaRPr kumimoji="1" lang="zh-CN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5FC65-C39B-FD99-9612-9198DBC7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4271"/>
            <a:ext cx="9144000" cy="677732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82F99512-0AAA-0552-BBBA-0A9F5D954916}"/>
              </a:ext>
            </a:extLst>
          </p:cNvPr>
          <p:cNvSpPr/>
          <p:nvPr/>
        </p:nvSpPr>
        <p:spPr>
          <a:xfrm>
            <a:off x="3838222" y="4372003"/>
            <a:ext cx="4538134" cy="651553"/>
          </a:xfrm>
          <a:prstGeom prst="cloudCallout">
            <a:avLst>
              <a:gd name="adj1" fmla="val -38246"/>
              <a:gd name="adj2" fmla="val -84772"/>
            </a:avLst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must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not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include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because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it’s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smaller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FF666-D0BF-8B89-8AA4-986461FC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607" y="5281342"/>
            <a:ext cx="9144000" cy="623944"/>
          </a:xfrm>
          <a:prstGeom prst="rect">
            <a:avLst/>
          </a:prstGeom>
        </p:spPr>
      </p:pic>
      <p:sp>
        <p:nvSpPr>
          <p:cNvPr id="9" name="Cloud Callout 8">
            <a:extLst>
              <a:ext uri="{FF2B5EF4-FFF2-40B4-BE49-F238E27FC236}">
                <a16:creationId xmlns:a16="http://schemas.microsoft.com/office/drawing/2014/main" id="{1F98D2E1-2940-3F4B-EC74-1D48D7F4FBA2}"/>
              </a:ext>
            </a:extLst>
          </p:cNvPr>
          <p:cNvSpPr/>
          <p:nvPr/>
        </p:nvSpPr>
        <p:spPr>
          <a:xfrm>
            <a:off x="3977216" y="5956194"/>
            <a:ext cx="4538134" cy="651553"/>
          </a:xfrm>
          <a:prstGeom prst="cloudCallout">
            <a:avLst>
              <a:gd name="adj1" fmla="val -38246"/>
              <a:gd name="adj2" fmla="val -84772"/>
            </a:avLst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may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or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may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not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include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and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pass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on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to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next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6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0D473-56C3-AF15-DEC6-E9271C85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3429F-34A3-DDE8-512D-C310D6CB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LIS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formulation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9A3AA-F00F-A33D-6CF3-AA558EC4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22" y="1040524"/>
            <a:ext cx="6445956" cy="772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DB5A7-61BA-9A1D-6F12-E97CA6BC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289" y="1812815"/>
            <a:ext cx="4041422" cy="2399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AA2C2-DB8A-3D63-75A4-9E45879F2066}"/>
              </a:ext>
            </a:extLst>
          </p:cNvPr>
          <p:cNvSpPr txBox="1"/>
          <p:nvPr/>
        </p:nvSpPr>
        <p:spPr>
          <a:xfrm>
            <a:off x="5779911" y="274791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])</a:t>
            </a:r>
            <a:endParaRPr kumimoji="1" lang="zh-CN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434D-5797-6BC9-554D-A7ADD2D9C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22" y="4663576"/>
            <a:ext cx="6445956" cy="790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568C2D-539C-682F-9034-B28585CCDBEF}"/>
              </a:ext>
            </a:extLst>
          </p:cNvPr>
          <p:cNvSpPr txBox="1"/>
          <p:nvPr/>
        </p:nvSpPr>
        <p:spPr>
          <a:xfrm>
            <a:off x="734322" y="4201911"/>
            <a:ext cx="2499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使用</a:t>
            </a:r>
            <a:r>
              <a:rPr kumimoji="1" lang="en-US" altLang="zh-CN" sz="2400" dirty="0"/>
              <a:t>index</a:t>
            </a:r>
            <a:r>
              <a:rPr kumimoji="1" lang="zh-CN" altLang="en-US" sz="2400" dirty="0"/>
              <a:t>描述</a:t>
            </a:r>
          </a:p>
        </p:txBody>
      </p:sp>
    </p:spTree>
    <p:extLst>
      <p:ext uri="{BB962C8B-B14F-4D97-AF65-F5344CB8AC3E}">
        <p14:creationId xmlns:p14="http://schemas.microsoft.com/office/powerpoint/2010/main" val="2939894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0D473-56C3-AF15-DEC6-E9271C85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3429F-34A3-DDE8-512D-C310D6CB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LIS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formulation</a:t>
            </a:r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434D-5797-6BC9-554D-A7ADD2D9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50" y="1592998"/>
            <a:ext cx="6445956" cy="790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568C2D-539C-682F-9034-B28585CCDBEF}"/>
              </a:ext>
            </a:extLst>
          </p:cNvPr>
          <p:cNvSpPr txBox="1"/>
          <p:nvPr/>
        </p:nvSpPr>
        <p:spPr>
          <a:xfrm>
            <a:off x="628650" y="1131333"/>
            <a:ext cx="2499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使用</a:t>
            </a:r>
            <a:r>
              <a:rPr kumimoji="1" lang="en-US" altLang="zh-CN" sz="2400" dirty="0"/>
              <a:t>index</a:t>
            </a:r>
            <a:r>
              <a:rPr kumimoji="1" lang="zh-CN" altLang="en-US" sz="2400" dirty="0"/>
              <a:t>描述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077BC-D513-4671-53DD-EC5950B8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72" y="2606043"/>
            <a:ext cx="6795911" cy="23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3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6A371-C02D-5243-1B7F-B36C9782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9B83E-A122-8512-2154-69676E59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LIS:</a:t>
            </a:r>
            <a:r>
              <a:rPr kumimoji="1" lang="zh-CN" altLang="en-US" dirty="0"/>
              <a:t> 第二种看法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F4F57-B444-6249-EABD-96F8FB91A133}"/>
              </a:ext>
            </a:extLst>
          </p:cNvPr>
          <p:cNvSpPr txBox="1"/>
          <p:nvPr/>
        </p:nvSpPr>
        <p:spPr>
          <a:xfrm>
            <a:off x="628650" y="1151466"/>
            <a:ext cx="840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Where is the next element of the output sequence, if any?</a:t>
            </a:r>
            <a:endParaRPr kumimoji="1" lang="zh-CN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548AA-4FBE-B1FE-C9D0-09B2294A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5" y="1613131"/>
            <a:ext cx="8088090" cy="284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4D983-F667-562E-F555-2CE80C614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66" y="4460972"/>
            <a:ext cx="6694311" cy="80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0E9B7-803B-E095-62F2-67F556D84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98" y="5399816"/>
            <a:ext cx="5669645" cy="4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55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C3D8C-19E2-7D58-C44C-50CB2874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378797-6596-DE71-D61E-96566F43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24EC3-43A6-CB83-9D2D-245BA663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159934"/>
            <a:ext cx="5918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6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1780A8-2A62-1D37-FA41-493440D7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23383-5359-C9E3-DD01-5D842BC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164" y="770223"/>
            <a:ext cx="2739672" cy="1823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F1FCB-02CC-AE75-09A2-48046C2FF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80" y="2724992"/>
            <a:ext cx="4608174" cy="1972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5365B-5FB3-4693-8FDD-59683605F615}"/>
              </a:ext>
            </a:extLst>
          </p:cNvPr>
          <p:cNvSpPr txBox="1"/>
          <p:nvPr/>
        </p:nvSpPr>
        <p:spPr>
          <a:xfrm>
            <a:off x="2137580" y="4719538"/>
            <a:ext cx="4608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QQ: 2095728218</a:t>
            </a:r>
          </a:p>
          <a:p>
            <a:pPr algn="ctr"/>
            <a:r>
              <a:rPr lang="en-US" altLang="zh-CN" dirty="0" err="1"/>
              <a:t>gwzhang@cug.edu.cn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031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C82983-4974-9D80-FA47-6D044B9D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CF200E-C0E1-6F40-1E3C-003E06BF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一种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先进先出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的数据结构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012AA-298B-651E-7806-6D51F8396B04}"/>
              </a:ext>
            </a:extLst>
          </p:cNvPr>
          <p:cNvSpPr txBox="1"/>
          <p:nvPr/>
        </p:nvSpPr>
        <p:spPr>
          <a:xfrm>
            <a:off x="3849317" y="1629940"/>
            <a:ext cx="51140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类比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羽毛球筒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Push:</a:t>
            </a:r>
            <a:r>
              <a:rPr kumimoji="1" lang="zh-CN" altLang="en-US" sz="2400" dirty="0"/>
              <a:t> 把一个东西压进去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Pop:</a:t>
            </a:r>
            <a:r>
              <a:rPr kumimoji="1" lang="zh-CN" altLang="en-US" sz="2400" dirty="0"/>
              <a:t> 从最顶上取一个出来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实现方法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数组就完全可以</a:t>
            </a:r>
            <a:r>
              <a:rPr kumimoji="1" lang="en-US" altLang="zh-CN" sz="2400" dirty="0"/>
              <a:t>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不一定非要数组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栈用链表实现完全可以</a:t>
            </a:r>
            <a:r>
              <a:rPr kumimoji="1" lang="en-US" altLang="zh-CN" sz="2400" dirty="0"/>
              <a:t>!</a:t>
            </a:r>
            <a:endParaRPr kumimoji="1" lang="zh-CN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B8DF8-D824-F69D-E478-839B81E2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" y="2061750"/>
            <a:ext cx="3644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3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4DF36-FAAA-8021-31DD-CDC76EE6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B3BC8-BC77-80CA-AB5E-B1312D2A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使用数组实现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F6925-5F90-66CC-0B78-53A9BE4932F2}"/>
              </a:ext>
            </a:extLst>
          </p:cNvPr>
          <p:cNvSpPr txBox="1"/>
          <p:nvPr/>
        </p:nvSpPr>
        <p:spPr>
          <a:xfrm>
            <a:off x="677333" y="1332089"/>
            <a:ext cx="595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使用</a:t>
            </a:r>
            <a:r>
              <a:rPr kumimoji="1" lang="en-US" altLang="zh-CN" sz="2400" dirty="0"/>
              <a:t>top</a:t>
            </a:r>
            <a:r>
              <a:rPr kumimoji="1" lang="zh-CN" altLang="en-US" sz="2400" dirty="0"/>
              <a:t>表示当前最顶上的是哪一个格子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D34FE-C54D-E91A-0B71-A42D54BA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2085319"/>
            <a:ext cx="60071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5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908A3C-111C-72D3-1AF4-E012A31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155F07-CE79-3BAA-AE87-21EF7593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使用链表实现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8E691-6CC8-6B46-B3E6-82F8E1299A89}"/>
              </a:ext>
            </a:extLst>
          </p:cNvPr>
          <p:cNvSpPr txBox="1"/>
          <p:nvPr/>
        </p:nvSpPr>
        <p:spPr>
          <a:xfrm>
            <a:off x="733778" y="1320800"/>
            <a:ext cx="4198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Push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 在前面插入一个数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Pop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 在前面取下来一个数</a:t>
            </a:r>
          </a:p>
        </p:txBody>
      </p:sp>
    </p:spTree>
    <p:extLst>
      <p:ext uri="{BB962C8B-B14F-4D97-AF65-F5344CB8AC3E}">
        <p14:creationId xmlns:p14="http://schemas.microsoft.com/office/powerpoint/2010/main" val="20842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11E36-3C6E-9B9C-A08D-F2E6C6D4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10DD2-B569-27D8-CDED-4993AF1E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:</a:t>
            </a:r>
            <a:r>
              <a:rPr kumimoji="1" lang="zh-CN" altLang="en-US" dirty="0"/>
              <a:t> 表达式求值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608CE-3A57-2661-F0D3-6A41BBEA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49" y="1186744"/>
            <a:ext cx="6639643" cy="3611034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AC66DA3B-C3BF-134F-A302-121EE79BEE4E}"/>
              </a:ext>
            </a:extLst>
          </p:cNvPr>
          <p:cNvSpPr/>
          <p:nvPr/>
        </p:nvSpPr>
        <p:spPr>
          <a:xfrm>
            <a:off x="4470400" y="3951111"/>
            <a:ext cx="2235200" cy="846667"/>
          </a:xfrm>
          <a:prstGeom prst="cloudCallout">
            <a:avLst>
              <a:gd name="adj1" fmla="val -74873"/>
              <a:gd name="adj2" fmla="val -33500"/>
            </a:avLst>
          </a:prstGeom>
          <a:solidFill>
            <a:schemeClr val="lt1">
              <a:alpha val="75518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Stack</a:t>
            </a:r>
            <a:r>
              <a:rPr kumimoji="1" lang="zh-CN" altLang="en-US" sz="16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frienfdly</a:t>
            </a:r>
            <a:endParaRPr kumimoji="1" lang="zh-CN" altLang="en-US" sz="16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60C45-DD9E-1B2A-09E0-6A73D1D720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6606" y="4797778"/>
            <a:ext cx="712739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3EE37-6B34-DEC9-A57E-5CE17CF3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68866E-3EC1-636F-44A4-7022C200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转换前缀表达式为中缀表达式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CC058-1789-6892-33CB-7CD9B35F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758" y="1334035"/>
            <a:ext cx="8428619" cy="40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E4F684-1769-CB99-7BAB-228C6690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CC1525-E87B-5B46-CA42-9A8237C8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递归的机器级执行</a:t>
            </a:r>
          </a:p>
        </p:txBody>
      </p:sp>
    </p:spTree>
    <p:extLst>
      <p:ext uri="{BB962C8B-B14F-4D97-AF65-F5344CB8AC3E}">
        <p14:creationId xmlns:p14="http://schemas.microsoft.com/office/powerpoint/2010/main" val="62695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2C38D2-54C5-8D05-BD2A-8179F1FA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C72A10-3443-7E98-27D2-2C9C0844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我们怎么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观测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机器的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状态</a:t>
            </a:r>
            <a:r>
              <a:rPr kumimoji="1" lang="en-US" altLang="zh-CN" dirty="0"/>
              <a:t>”?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5769D-B499-2904-3E56-A4894ED06F67}"/>
              </a:ext>
            </a:extLst>
          </p:cNvPr>
          <p:cNvSpPr txBox="1"/>
          <p:nvPr/>
        </p:nvSpPr>
        <p:spPr>
          <a:xfrm>
            <a:off x="654756" y="1354667"/>
            <a:ext cx="5779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以前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注意代码在哪一行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现在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还要注意调用栈</a:t>
            </a:r>
            <a:r>
              <a:rPr kumimoji="1" lang="en-US" altLang="zh-CN" sz="2400" dirty="0"/>
              <a:t>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什么是调用栈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知道怎么到这一步的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8BE08-E65A-963B-FE06-289A6D01C16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57534" y="2648983"/>
            <a:ext cx="3915217" cy="2002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6C7A6-E559-EB29-00FB-AAF189DADD1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128890" y="4269139"/>
            <a:ext cx="3915218" cy="1344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DA743-2EC2-F30F-F9E5-47BFA467C631}"/>
              </a:ext>
            </a:extLst>
          </p:cNvPr>
          <p:cNvSpPr txBox="1"/>
          <p:nvPr/>
        </p:nvSpPr>
        <p:spPr>
          <a:xfrm>
            <a:off x="5386016" y="2948024"/>
            <a:ext cx="3736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每一张纸片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“</a:t>
            </a:r>
            <a:r>
              <a:rPr kumimoji="1" lang="zh-CN" altLang="en-US" sz="2400" dirty="0">
                <a:sym typeface="Wingdings" pitchFamily="2" charset="2"/>
              </a:rPr>
              <a:t>栈帧</a:t>
            </a:r>
            <a:r>
              <a:rPr kumimoji="1" lang="en-US" altLang="zh-CN" sz="2400" dirty="0">
                <a:sym typeface="Wingdings" pitchFamily="2" charset="2"/>
              </a:rPr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ym typeface="Wingdings" pitchFamily="2" charset="2"/>
              </a:rPr>
              <a:t>stack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每个栈帧会自己记住自己执行到哪里了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60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lt1">
            <a:alpha val="75518"/>
          </a:schemeClr>
        </a:solidFill>
      </a:spPr>
      <a:bodyPr rtlCol="0" anchor="ctr"/>
      <a:lstStyle>
        <a:defPPr algn="ctr">
          <a:defRPr kumimoji="1" sz="1600" dirty="0" smtClean="0">
            <a:latin typeface="Consolas" panose="020B0609020204030204" pitchFamily="49" charset="0"/>
            <a:ea typeface="FangSong" panose="02010609060101010101" pitchFamily="49" charset="-122"/>
            <a:cs typeface="Consolas" panose="020B0609020204030204" pitchFamily="49" charset="0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kumimoji="1"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{69C010A9-6C85-224F-9CFB-BCEEE22D6B7F}tf16401378</Template>
  <TotalTime>3282</TotalTime>
  <Words>472</Words>
  <Application>Microsoft Macintosh PowerPoint</Application>
  <PresentationFormat>On-screen Show (4:3)</PresentationFormat>
  <Paragraphs>103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Crimson</vt:lpstr>
      <vt:lpstr>黑体</vt:lpstr>
      <vt:lpstr>Arial</vt:lpstr>
      <vt:lpstr>Calibri</vt:lpstr>
      <vt:lpstr>Cambria Math</vt:lpstr>
      <vt:lpstr>Consolas</vt:lpstr>
      <vt:lpstr>Office Theme</vt:lpstr>
      <vt:lpstr>PowerPoint Presentation</vt:lpstr>
      <vt:lpstr>栈</vt:lpstr>
      <vt:lpstr>一种 “先进先出” 的数据结构</vt:lpstr>
      <vt:lpstr>使用数组实现</vt:lpstr>
      <vt:lpstr>使用链表实现</vt:lpstr>
      <vt:lpstr>例子: 表达式求值</vt:lpstr>
      <vt:lpstr>转换前缀表达式为中缀表达式</vt:lpstr>
      <vt:lpstr>递归的机器级执行</vt:lpstr>
      <vt:lpstr>我们怎么 “观测” 机器的 “状态”?</vt:lpstr>
      <vt:lpstr>Hanoi 塔</vt:lpstr>
      <vt:lpstr>完全可以改为非递归的</vt:lpstr>
      <vt:lpstr>Attention!</vt:lpstr>
      <vt:lpstr>玩游戏与搜索</vt:lpstr>
      <vt:lpstr>n 皇后问题</vt:lpstr>
      <vt:lpstr>算法</vt:lpstr>
      <vt:lpstr>框架: 所有的尝试游戏都可以! </vt:lpstr>
      <vt:lpstr>更多的例子</vt:lpstr>
      <vt:lpstr>Subset Sum</vt:lpstr>
      <vt:lpstr>时间复杂度</vt:lpstr>
      <vt:lpstr>General Pattern</vt:lpstr>
      <vt:lpstr>回顾 Text Segmentation</vt:lpstr>
      <vt:lpstr>Longest Increasing Sequence</vt:lpstr>
      <vt:lpstr>LIS: Index formulation</vt:lpstr>
      <vt:lpstr>LIS: Index formulation</vt:lpstr>
      <vt:lpstr>LIS: 第二种看法</vt:lpstr>
      <vt:lpstr>LIS Take2.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110</cp:revision>
  <dcterms:created xsi:type="dcterms:W3CDTF">2023-05-28T12:52:33Z</dcterms:created>
  <dcterms:modified xsi:type="dcterms:W3CDTF">2024-01-30T07:16:55Z</dcterms:modified>
</cp:coreProperties>
</file>